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2" r:id="rId1"/>
  </p:sldMasterIdLst>
  <p:notesMasterIdLst>
    <p:notesMasterId r:id="rId9"/>
  </p:notesMasterIdLst>
  <p:sldIdLst>
    <p:sldId id="293" r:id="rId2"/>
    <p:sldId id="256" r:id="rId3"/>
    <p:sldId id="281" r:id="rId4"/>
    <p:sldId id="295" r:id="rId5"/>
    <p:sldId id="285" r:id="rId6"/>
    <p:sldId id="294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358" autoAdjust="0"/>
  </p:normalViewPr>
  <p:slideViewPr>
    <p:cSldViewPr snapToGrid="0" snapToObjects="1">
      <p:cViewPr>
        <p:scale>
          <a:sx n="85" d="100"/>
          <a:sy n="85" d="100"/>
        </p:scale>
        <p:origin x="-91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66" d="100"/>
          <a:sy n="66" d="100"/>
        </p:scale>
        <p:origin x="-2784" y="-11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83A4FF-9AD0-F547-B408-F37068ED04EF}" type="datetimeFigureOut">
              <a:rPr lang="en-US" smtClean="0"/>
              <a:t>2/10/19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A59620-28B7-884C-A004-7124913EB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3526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A59620-28B7-884C-A004-7124913EBCB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4568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A59620-28B7-884C-A004-7124913EBCB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8463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----- Meeting Notes (2/10/19 20:49) -----</a:t>
            </a:r>
          </a:p>
          <a:p>
            <a:r>
              <a:rPr lang="en-US"/>
              <a:t>- dr wiryawan (dr batara) panduan etik</a:t>
            </a:r>
          </a:p>
          <a:p>
            <a:r>
              <a:rPr lang="en-US"/>
              <a:t>- dr syahnural panduan pelayanan TRB</a:t>
            </a:r>
          </a:p>
          <a:p>
            <a:r>
              <a:rPr lang="en-US"/>
              <a:t>- dr ashon panduan klinik TRB</a:t>
            </a:r>
          </a:p>
          <a:p>
            <a:endParaRPr lang="en-US"/>
          </a:p>
          <a:p>
            <a:r>
              <a:rPr lang="en-US"/>
              <a:t>Rapat pendidikan :</a:t>
            </a:r>
          </a:p>
          <a:p>
            <a:r>
              <a:rPr lang="en-US"/>
              <a:t>- fellowship 12 bulan</a:t>
            </a:r>
          </a:p>
          <a:p>
            <a:r>
              <a:rPr lang="en-US"/>
              <a:t>- materi merupakan bagian Sp2</a:t>
            </a:r>
          </a:p>
          <a:p>
            <a:endParaRPr lang="en-US"/>
          </a:p>
          <a:p>
            <a:r>
              <a:rPr lang="en-US"/>
              <a:t>Terkait masyarakat ekonomi asean</a:t>
            </a:r>
          </a:p>
          <a:p>
            <a:r>
              <a:rPr lang="en-US"/>
              <a:t>- klinik utama 100% investor dari luar, atau klinik samping 71% investor dari luar</a:t>
            </a:r>
          </a:p>
          <a:p>
            <a:r>
              <a:rPr lang="en-US"/>
              <a:t>- SDM harus dari dalam negeri</a:t>
            </a:r>
          </a:p>
          <a:p>
            <a:endParaRPr lang="en-US"/>
          </a:p>
          <a:p>
            <a:r>
              <a:rPr lang="en-US"/>
              <a:t>Panduan etik : mengadakan rapat u/ penyusunan 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A59620-28B7-884C-A004-7124913EBCB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167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13" name="Picture 21" descr="stuf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29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12" name="Rectangle 20"/>
          <p:cNvSpPr>
            <a:spLocks noChangeArrowheads="1"/>
          </p:cNvSpPr>
          <p:nvPr/>
        </p:nvSpPr>
        <p:spPr bwMode="auto">
          <a:xfrm>
            <a:off x="0" y="6613525"/>
            <a:ext cx="9144000" cy="244475"/>
          </a:xfrm>
          <a:prstGeom prst="rect">
            <a:avLst/>
          </a:prstGeom>
          <a:solidFill>
            <a:srgbClr val="0033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/>
              <a:t>www.company.com</a:t>
            </a:r>
            <a:endParaRPr lang="fr-FR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3429000" y="5029200"/>
            <a:ext cx="5715000" cy="6096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>
            <a:lvl1pPr marL="0" indent="0" algn="ctr">
              <a:buFontTx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3429000" y="3581400"/>
            <a:ext cx="5715000" cy="1470025"/>
          </a:xfrm>
          <a:solidFill>
            <a:schemeClr val="bg1"/>
          </a:solidFill>
        </p:spPr>
        <p:txBody>
          <a:bodyPr lIns="91440" anchor="t"/>
          <a:lstStyle>
            <a:lvl1pPr algn="ctr">
              <a:spcBef>
                <a:spcPct val="20000"/>
              </a:spcBef>
              <a:defRPr sz="4000" b="1">
                <a:solidFill>
                  <a:srgbClr val="FCAB1A"/>
                </a:solidFill>
                <a:latin typeface="Verdana" charset="0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421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5200" y="1400175"/>
            <a:ext cx="1828800" cy="47720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8800" y="1400175"/>
            <a:ext cx="5334000" cy="47720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8465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400175"/>
            <a:ext cx="7315200" cy="581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828800" y="2133600"/>
            <a:ext cx="7162800" cy="4038600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3740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400175"/>
            <a:ext cx="7315200" cy="581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828800" y="2133600"/>
            <a:ext cx="35052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2133600"/>
            <a:ext cx="35052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662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319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92412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28800" y="2133600"/>
            <a:ext cx="35052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2133600"/>
            <a:ext cx="35052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670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173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93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7516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10571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3629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" name="Picture 20" descr="stuff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29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1295400" y="1752600"/>
            <a:ext cx="7848600" cy="3505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28800" y="1400175"/>
            <a:ext cx="7315200" cy="581025"/>
          </a:xfrm>
          <a:prstGeom prst="rect">
            <a:avLst/>
          </a:prstGeom>
          <a:solidFill>
            <a:srgbClr val="0033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19800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828800" y="2133600"/>
            <a:ext cx="71628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6613525"/>
            <a:ext cx="9144000" cy="244475"/>
          </a:xfrm>
          <a:prstGeom prst="rect">
            <a:avLst/>
          </a:prstGeom>
          <a:solidFill>
            <a:srgbClr val="0033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/>
              <a:t>www.company.com</a:t>
            </a:r>
            <a:endParaRPr lang="fr-FR"/>
          </a:p>
        </p:txBody>
      </p:sp>
      <p:sp>
        <p:nvSpPr>
          <p:cNvPr id="1047" name="Oval 23"/>
          <p:cNvSpPr>
            <a:spLocks noChangeArrowheads="1"/>
          </p:cNvSpPr>
          <p:nvPr/>
        </p:nvSpPr>
        <p:spPr bwMode="auto">
          <a:xfrm>
            <a:off x="1433513" y="6159500"/>
            <a:ext cx="65087" cy="65088"/>
          </a:xfrm>
          <a:prstGeom prst="ellipse">
            <a:avLst/>
          </a:prstGeom>
          <a:solidFill>
            <a:srgbClr val="BDD2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8" name="Oval 24"/>
          <p:cNvSpPr>
            <a:spLocks noChangeArrowheads="1"/>
          </p:cNvSpPr>
          <p:nvPr/>
        </p:nvSpPr>
        <p:spPr bwMode="auto">
          <a:xfrm>
            <a:off x="2193925" y="6159500"/>
            <a:ext cx="65088" cy="65088"/>
          </a:xfrm>
          <a:prstGeom prst="ellipse">
            <a:avLst/>
          </a:prstGeom>
          <a:solidFill>
            <a:srgbClr val="BDD2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9" name="Oval 25"/>
          <p:cNvSpPr>
            <a:spLocks noChangeArrowheads="1"/>
          </p:cNvSpPr>
          <p:nvPr/>
        </p:nvSpPr>
        <p:spPr bwMode="auto">
          <a:xfrm>
            <a:off x="2954338" y="6159500"/>
            <a:ext cx="65087" cy="65088"/>
          </a:xfrm>
          <a:prstGeom prst="ellipse">
            <a:avLst/>
          </a:prstGeom>
          <a:solidFill>
            <a:srgbClr val="BDD2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0" name="Oval 26"/>
          <p:cNvSpPr>
            <a:spLocks noChangeArrowheads="1"/>
          </p:cNvSpPr>
          <p:nvPr/>
        </p:nvSpPr>
        <p:spPr bwMode="auto">
          <a:xfrm>
            <a:off x="3714750" y="6159500"/>
            <a:ext cx="65088" cy="65088"/>
          </a:xfrm>
          <a:prstGeom prst="ellipse">
            <a:avLst/>
          </a:prstGeom>
          <a:solidFill>
            <a:srgbClr val="BDD2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1" name="Oval 27"/>
          <p:cNvSpPr>
            <a:spLocks noChangeArrowheads="1"/>
          </p:cNvSpPr>
          <p:nvPr/>
        </p:nvSpPr>
        <p:spPr bwMode="auto">
          <a:xfrm>
            <a:off x="4475163" y="6159500"/>
            <a:ext cx="65087" cy="65088"/>
          </a:xfrm>
          <a:prstGeom prst="ellipse">
            <a:avLst/>
          </a:prstGeom>
          <a:solidFill>
            <a:srgbClr val="BDD2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2" name="Oval 28"/>
          <p:cNvSpPr>
            <a:spLocks noChangeArrowheads="1"/>
          </p:cNvSpPr>
          <p:nvPr/>
        </p:nvSpPr>
        <p:spPr bwMode="auto">
          <a:xfrm>
            <a:off x="5237163" y="6159500"/>
            <a:ext cx="65087" cy="65088"/>
          </a:xfrm>
          <a:prstGeom prst="ellipse">
            <a:avLst/>
          </a:prstGeom>
          <a:solidFill>
            <a:srgbClr val="BDD2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3" name="Oval 29"/>
          <p:cNvSpPr>
            <a:spLocks noChangeArrowheads="1"/>
          </p:cNvSpPr>
          <p:nvPr/>
        </p:nvSpPr>
        <p:spPr bwMode="auto">
          <a:xfrm>
            <a:off x="5997575" y="6159500"/>
            <a:ext cx="65088" cy="65088"/>
          </a:xfrm>
          <a:prstGeom prst="ellipse">
            <a:avLst/>
          </a:prstGeom>
          <a:solidFill>
            <a:srgbClr val="BDD2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4" name="Oval 30"/>
          <p:cNvSpPr>
            <a:spLocks noChangeArrowheads="1"/>
          </p:cNvSpPr>
          <p:nvPr/>
        </p:nvSpPr>
        <p:spPr bwMode="auto">
          <a:xfrm>
            <a:off x="6757988" y="6159500"/>
            <a:ext cx="65087" cy="65088"/>
          </a:xfrm>
          <a:prstGeom prst="ellipse">
            <a:avLst/>
          </a:prstGeom>
          <a:solidFill>
            <a:srgbClr val="BDD2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5" name="Oval 31"/>
          <p:cNvSpPr>
            <a:spLocks noChangeArrowheads="1"/>
          </p:cNvSpPr>
          <p:nvPr/>
        </p:nvSpPr>
        <p:spPr bwMode="auto">
          <a:xfrm>
            <a:off x="7518400" y="6159500"/>
            <a:ext cx="65088" cy="65088"/>
          </a:xfrm>
          <a:prstGeom prst="ellipse">
            <a:avLst/>
          </a:prstGeom>
          <a:solidFill>
            <a:srgbClr val="BDD2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6" name="Oval 32"/>
          <p:cNvSpPr>
            <a:spLocks noChangeArrowheads="1"/>
          </p:cNvSpPr>
          <p:nvPr/>
        </p:nvSpPr>
        <p:spPr bwMode="auto">
          <a:xfrm>
            <a:off x="8280400" y="6159500"/>
            <a:ext cx="65088" cy="65088"/>
          </a:xfrm>
          <a:prstGeom prst="ellipse">
            <a:avLst/>
          </a:prstGeom>
          <a:solidFill>
            <a:srgbClr val="BDD2F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  <p:sldLayoutId id="2147483854" r:id="rId12"/>
    <p:sldLayoutId id="2147483855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B4CCE2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B4CCE2"/>
        </a:buClr>
        <a:buChar char="–"/>
        <a:defRPr sz="20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B4CCE2"/>
        </a:buClr>
        <a:buChar char="•"/>
        <a:defRPr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B4CCE2"/>
        </a:buClr>
        <a:buChar char="–"/>
        <a:defRPr sz="16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B4CCE2"/>
        </a:buClr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B4CCE2"/>
        </a:buClr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B4CCE2"/>
        </a:buClr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B4CCE2"/>
        </a:buClr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B4CCE2"/>
        </a:buClr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Relationship Id="rId3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28800" y="653116"/>
            <a:ext cx="7315200" cy="58102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AGENDA </a:t>
            </a:r>
            <a:r>
              <a:rPr lang="en-US" dirty="0"/>
              <a:t>PERFITRI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60538" y="1568822"/>
            <a:ext cx="7883462" cy="4766237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 err="1" smtClean="0"/>
              <a:t>Pembukaan</a:t>
            </a:r>
            <a:r>
              <a:rPr lang="en-US" dirty="0" smtClean="0"/>
              <a:t> </a:t>
            </a:r>
            <a:endParaRPr lang="en-US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		</a:t>
            </a:r>
            <a:r>
              <a:rPr lang="en-US" dirty="0" smtClean="0"/>
              <a:t>     Prof. Dr. dr. Budi </a:t>
            </a:r>
            <a:r>
              <a:rPr lang="en-US" dirty="0" err="1" smtClean="0"/>
              <a:t>Wiweko</a:t>
            </a:r>
            <a:r>
              <a:rPr lang="en-US" dirty="0" smtClean="0"/>
              <a:t>, </a:t>
            </a:r>
            <a:r>
              <a:rPr lang="en-US" dirty="0" err="1"/>
              <a:t>S</a:t>
            </a:r>
            <a:r>
              <a:rPr lang="en-US" dirty="0" err="1" smtClean="0"/>
              <a:t>pOG</a:t>
            </a:r>
            <a:r>
              <a:rPr lang="en-US" dirty="0" smtClean="0"/>
              <a:t>(K), MPH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 smtClean="0"/>
              <a:t>Progress </a:t>
            </a:r>
            <a:r>
              <a:rPr lang="en-US" dirty="0" err="1" smtClean="0"/>
              <a:t>Kerja</a:t>
            </a:r>
            <a:r>
              <a:rPr lang="en-US" dirty="0" smtClean="0"/>
              <a:t> PERFITRI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	</a:t>
            </a:r>
            <a:r>
              <a:rPr lang="en-US" dirty="0" smtClean="0"/>
              <a:t>	     dr. Ivan R. </a:t>
            </a:r>
            <a:r>
              <a:rPr lang="en-US" dirty="0" err="1" smtClean="0"/>
              <a:t>Sini</a:t>
            </a:r>
            <a:r>
              <a:rPr lang="en-US" dirty="0" smtClean="0"/>
              <a:t>, </a:t>
            </a:r>
            <a:r>
              <a:rPr lang="en-US" dirty="0" err="1" smtClean="0"/>
              <a:t>SpOG</a:t>
            </a:r>
            <a:r>
              <a:rPr lang="en-US" dirty="0" smtClean="0"/>
              <a:t>, GDRM, FRANZCOG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 err="1" smtClean="0"/>
              <a:t>Sosialisasi</a:t>
            </a:r>
            <a:r>
              <a:rPr lang="en-US" dirty="0" smtClean="0"/>
              <a:t> </a:t>
            </a:r>
            <a:r>
              <a:rPr lang="en-US" dirty="0" smtClean="0"/>
              <a:t>media </a:t>
            </a:r>
            <a:r>
              <a:rPr lang="en-US" dirty="0" err="1" smtClean="0"/>
              <a:t>sosial</a:t>
            </a:r>
            <a:r>
              <a:rPr lang="en-US" dirty="0" smtClean="0"/>
              <a:t> &amp; website PERFITRI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	</a:t>
            </a:r>
            <a:r>
              <a:rPr lang="en-US" dirty="0" smtClean="0"/>
              <a:t>	    dr. </a:t>
            </a:r>
            <a:r>
              <a:rPr lang="en-US" dirty="0" err="1" smtClean="0"/>
              <a:t>Beeleonie</a:t>
            </a:r>
            <a:r>
              <a:rPr lang="en-US" dirty="0" smtClean="0"/>
              <a:t>, </a:t>
            </a:r>
            <a:r>
              <a:rPr lang="en-US" dirty="0" err="1" smtClean="0"/>
              <a:t>BMedSc</a:t>
            </a:r>
            <a:r>
              <a:rPr lang="en-US" dirty="0" smtClean="0"/>
              <a:t>, </a:t>
            </a:r>
            <a:r>
              <a:rPr lang="en-US" dirty="0" err="1" smtClean="0"/>
              <a:t>SpOG</a:t>
            </a:r>
            <a:r>
              <a:rPr lang="en-US" dirty="0" smtClean="0"/>
              <a:t>(K)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 err="1" smtClean="0"/>
              <a:t>Persiapan</a:t>
            </a:r>
            <a:r>
              <a:rPr lang="en-US" dirty="0" smtClean="0"/>
              <a:t> </a:t>
            </a:r>
            <a:r>
              <a:rPr lang="en-US" dirty="0" smtClean="0"/>
              <a:t>PIB PERFITRI 2020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	</a:t>
            </a:r>
            <a:r>
              <a:rPr lang="en-US" dirty="0" smtClean="0"/>
              <a:t>	    dr. IB Putra </a:t>
            </a:r>
            <a:r>
              <a:rPr lang="en-US" dirty="0" err="1" smtClean="0"/>
              <a:t>Adnyana</a:t>
            </a:r>
            <a:r>
              <a:rPr lang="en-US" dirty="0" smtClean="0"/>
              <a:t>, </a:t>
            </a:r>
            <a:r>
              <a:rPr lang="en-US" dirty="0" err="1" smtClean="0"/>
              <a:t>SpOG</a:t>
            </a:r>
            <a:r>
              <a:rPr lang="en-US" dirty="0" smtClean="0"/>
              <a:t>(K)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 err="1" smtClean="0"/>
              <a:t>Diskusi</a:t>
            </a:r>
            <a:endParaRPr lang="en-US" dirty="0" smtClean="0"/>
          </a:p>
          <a:p>
            <a:pPr marL="0" indent="0">
              <a:lnSpc>
                <a:spcPct val="150000"/>
              </a:lnSpc>
              <a:buNone/>
            </a:pPr>
            <a:endParaRPr lang="en-US" dirty="0" smtClean="0"/>
          </a:p>
        </p:txBody>
      </p:sp>
      <p:pic>
        <p:nvPicPr>
          <p:cNvPr id="4" name="Picture 3" descr="POGI__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052" y="5354750"/>
            <a:ext cx="923471" cy="1231295"/>
          </a:xfrm>
          <a:prstGeom prst="rect">
            <a:avLst/>
          </a:prstGeom>
        </p:spPr>
      </p:pic>
      <p:pic>
        <p:nvPicPr>
          <p:cNvPr id="5" name="Picture 4" descr="Perfitri Logo baru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7701" y="5247928"/>
            <a:ext cx="1286299" cy="1338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6965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82056"/>
            <a:ext cx="7772400" cy="2949437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LAPORAN </a:t>
            </a:r>
            <a:br>
              <a:rPr lang="en-US" dirty="0" smtClean="0">
                <a:solidFill>
                  <a:schemeClr val="tx1">
                    <a:lumMod val="50000"/>
                  </a:schemeClr>
                </a:solidFill>
              </a:rPr>
            </a:b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KERJA PERFITRI</a:t>
            </a:r>
            <a:br>
              <a:rPr lang="en-US" dirty="0" smtClean="0">
                <a:solidFill>
                  <a:schemeClr val="tx1">
                    <a:lumMod val="50000"/>
                  </a:schemeClr>
                </a:solidFill>
              </a:rPr>
            </a:b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1">
                    <a:lumMod val="50000"/>
                  </a:schemeClr>
                </a:solidFill>
              </a:rPr>
            </a:br>
            <a:r>
              <a:rPr lang="en-US" dirty="0" err="1" smtClean="0">
                <a:solidFill>
                  <a:schemeClr val="tx1">
                    <a:lumMod val="50000"/>
                  </a:schemeClr>
                </a:solidFill>
              </a:rPr>
              <a:t>Okt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 2018 – Feb 2019</a:t>
            </a:r>
            <a:endParaRPr lang="en-US" dirty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4" name="Picture 3" descr="POGI__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57" y="4957646"/>
            <a:ext cx="923471" cy="1231295"/>
          </a:xfrm>
          <a:prstGeom prst="rect">
            <a:avLst/>
          </a:prstGeom>
        </p:spPr>
      </p:pic>
      <p:pic>
        <p:nvPicPr>
          <p:cNvPr id="5" name="Picture 4" descr="Perfitri Logo baru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9443" y="4850824"/>
            <a:ext cx="1286299" cy="1338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5633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>
            <a:spLocks noGrp="1"/>
          </p:cNvSpPr>
          <p:nvPr>
            <p:ph type="title"/>
          </p:nvPr>
        </p:nvSpPr>
        <p:spPr>
          <a:xfrm>
            <a:off x="669576" y="1416851"/>
            <a:ext cx="5919482" cy="719737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Anggota</a:t>
            </a:r>
            <a:r>
              <a:rPr lang="en-US" sz="3200" dirty="0" smtClean="0"/>
              <a:t> </a:t>
            </a:r>
            <a:r>
              <a:rPr lang="en-US" sz="3200" dirty="0" err="1" smtClean="0"/>
              <a:t>Perorangan</a:t>
            </a:r>
            <a:r>
              <a:rPr lang="en-US" sz="3200" dirty="0" smtClean="0"/>
              <a:t> = 523</a:t>
            </a:r>
            <a:endParaRPr lang="en-US" sz="32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337686"/>
              </p:ext>
            </p:extLst>
          </p:nvPr>
        </p:nvGraphicFramePr>
        <p:xfrm>
          <a:off x="1030941" y="2793999"/>
          <a:ext cx="7261413" cy="331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9111"/>
                <a:gridCol w="2601151"/>
                <a:gridCol w="2601151"/>
              </a:tblGrid>
              <a:tr h="4144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dirty="0">
                        <a:solidFill>
                          <a:srgbClr val="0C1C4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baseline="0" dirty="0" err="1" smtClean="0">
                          <a:solidFill>
                            <a:srgbClr val="0C1C42"/>
                          </a:solidFill>
                        </a:rPr>
                        <a:t>s.d</a:t>
                      </a:r>
                      <a:r>
                        <a:rPr lang="en-US" baseline="0" dirty="0" smtClean="0">
                          <a:solidFill>
                            <a:srgbClr val="0C1C42"/>
                          </a:solidFill>
                        </a:rPr>
                        <a:t> Sept 2018</a:t>
                      </a:r>
                      <a:endParaRPr lang="en-US" dirty="0">
                        <a:solidFill>
                          <a:srgbClr val="0C1C4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dirty="0" err="1" smtClean="0">
                          <a:solidFill>
                            <a:srgbClr val="0C1C42"/>
                          </a:solidFill>
                        </a:rPr>
                        <a:t>Okt</a:t>
                      </a:r>
                      <a:r>
                        <a:rPr lang="en-US" dirty="0" smtClean="0">
                          <a:solidFill>
                            <a:srgbClr val="0C1C42"/>
                          </a:solidFill>
                        </a:rPr>
                        <a:t> 2018 – Feb 2019</a:t>
                      </a:r>
                      <a:endParaRPr lang="en-US" dirty="0">
                        <a:solidFill>
                          <a:srgbClr val="0C1C4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144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dirty="0" err="1" smtClean="0">
                          <a:solidFill>
                            <a:srgbClr val="0C1C42"/>
                          </a:solidFill>
                        </a:rPr>
                        <a:t>Klinisi</a:t>
                      </a:r>
                      <a:r>
                        <a:rPr lang="en-US" dirty="0" smtClean="0">
                          <a:solidFill>
                            <a:srgbClr val="0C1C42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0C1C42"/>
                          </a:solidFill>
                        </a:rPr>
                        <a:t>Obgyn</a:t>
                      </a:r>
                      <a:endParaRPr lang="en-US" dirty="0">
                        <a:solidFill>
                          <a:srgbClr val="0C1C4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dirty="0" smtClean="0">
                          <a:solidFill>
                            <a:srgbClr val="0C1C42"/>
                          </a:solidFill>
                        </a:rPr>
                        <a:t>188</a:t>
                      </a:r>
                      <a:endParaRPr lang="en-US" dirty="0">
                        <a:solidFill>
                          <a:srgbClr val="0C1C4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C1C42"/>
                          </a:solidFill>
                        </a:rPr>
                        <a:t>13</a:t>
                      </a:r>
                      <a:endParaRPr lang="en-US" dirty="0">
                        <a:solidFill>
                          <a:srgbClr val="0C1C4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144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dirty="0" err="1" smtClean="0">
                          <a:solidFill>
                            <a:srgbClr val="0C1C42"/>
                          </a:solidFill>
                        </a:rPr>
                        <a:t>Embriologist</a:t>
                      </a:r>
                      <a:endParaRPr lang="en-US" dirty="0">
                        <a:solidFill>
                          <a:srgbClr val="0C1C4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dirty="0" smtClean="0">
                          <a:solidFill>
                            <a:srgbClr val="0C1C42"/>
                          </a:solidFill>
                        </a:rPr>
                        <a:t>70</a:t>
                      </a:r>
                      <a:endParaRPr lang="en-US" dirty="0">
                        <a:solidFill>
                          <a:srgbClr val="0C1C4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C1C42"/>
                          </a:solidFill>
                        </a:rPr>
                        <a:t>7</a:t>
                      </a:r>
                      <a:endParaRPr lang="en-US" dirty="0">
                        <a:solidFill>
                          <a:srgbClr val="0C1C4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144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dirty="0" err="1" smtClean="0">
                          <a:solidFill>
                            <a:srgbClr val="0C1C42"/>
                          </a:solidFill>
                        </a:rPr>
                        <a:t>Andrologist</a:t>
                      </a:r>
                      <a:endParaRPr lang="en-US" dirty="0">
                        <a:solidFill>
                          <a:srgbClr val="0C1C4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dirty="0" smtClean="0">
                          <a:solidFill>
                            <a:srgbClr val="0C1C42"/>
                          </a:solidFill>
                        </a:rPr>
                        <a:t>26</a:t>
                      </a:r>
                      <a:endParaRPr lang="en-US" dirty="0">
                        <a:solidFill>
                          <a:srgbClr val="0C1C4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C1C42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0C1C4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144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dirty="0" smtClean="0">
                          <a:solidFill>
                            <a:srgbClr val="0C1C42"/>
                          </a:solidFill>
                        </a:rPr>
                        <a:t>Urologist</a:t>
                      </a:r>
                      <a:endParaRPr lang="en-US" dirty="0">
                        <a:solidFill>
                          <a:srgbClr val="0C1C4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dirty="0" smtClean="0">
                          <a:solidFill>
                            <a:srgbClr val="0C1C42"/>
                          </a:solidFill>
                        </a:rPr>
                        <a:t>18</a:t>
                      </a:r>
                      <a:endParaRPr lang="en-US" dirty="0">
                        <a:solidFill>
                          <a:srgbClr val="0C1C4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C1C42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0C1C4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144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dirty="0" err="1" smtClean="0">
                          <a:solidFill>
                            <a:srgbClr val="0C1C42"/>
                          </a:solidFill>
                        </a:rPr>
                        <a:t>Perawat</a:t>
                      </a:r>
                      <a:r>
                        <a:rPr lang="en-US" dirty="0" smtClean="0">
                          <a:solidFill>
                            <a:srgbClr val="0C1C42"/>
                          </a:solidFill>
                        </a:rPr>
                        <a:t>/</a:t>
                      </a:r>
                      <a:r>
                        <a:rPr lang="en-US" dirty="0" err="1" smtClean="0">
                          <a:solidFill>
                            <a:srgbClr val="0C1C42"/>
                          </a:solidFill>
                        </a:rPr>
                        <a:t>Bidan</a:t>
                      </a:r>
                      <a:endParaRPr lang="en-US" dirty="0">
                        <a:solidFill>
                          <a:srgbClr val="0C1C4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dirty="0" smtClean="0">
                          <a:solidFill>
                            <a:srgbClr val="0C1C42"/>
                          </a:solidFill>
                        </a:rPr>
                        <a:t>130</a:t>
                      </a:r>
                      <a:endParaRPr lang="en-US" dirty="0">
                        <a:solidFill>
                          <a:srgbClr val="0C1C4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C1C42"/>
                          </a:solidFill>
                        </a:rPr>
                        <a:t>19</a:t>
                      </a:r>
                      <a:endParaRPr lang="en-US" dirty="0">
                        <a:solidFill>
                          <a:srgbClr val="0C1C4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144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dirty="0" err="1" smtClean="0">
                          <a:solidFill>
                            <a:srgbClr val="0C1C42"/>
                          </a:solidFill>
                        </a:rPr>
                        <a:t>Lainnya</a:t>
                      </a:r>
                      <a:r>
                        <a:rPr lang="en-US" dirty="0" smtClean="0">
                          <a:solidFill>
                            <a:srgbClr val="0C1C42"/>
                          </a:solidFill>
                        </a:rPr>
                        <a:t> *</a:t>
                      </a:r>
                      <a:endParaRPr lang="en-US" dirty="0">
                        <a:solidFill>
                          <a:srgbClr val="0C1C4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dirty="0" smtClean="0">
                          <a:solidFill>
                            <a:srgbClr val="0C1C42"/>
                          </a:solidFill>
                        </a:rPr>
                        <a:t>40</a:t>
                      </a:r>
                      <a:endParaRPr lang="en-US" dirty="0">
                        <a:solidFill>
                          <a:srgbClr val="0C1C4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C1C42"/>
                          </a:solidFill>
                        </a:rPr>
                        <a:t>9</a:t>
                      </a:r>
                      <a:endParaRPr lang="en-US" dirty="0">
                        <a:solidFill>
                          <a:srgbClr val="0C1C4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144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dirty="0" smtClean="0">
                          <a:solidFill>
                            <a:srgbClr val="0C1C42"/>
                          </a:solidFill>
                        </a:rPr>
                        <a:t>Total</a:t>
                      </a:r>
                      <a:endParaRPr lang="en-US" dirty="0">
                        <a:solidFill>
                          <a:srgbClr val="0C1C4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dirty="0" smtClean="0">
                          <a:solidFill>
                            <a:srgbClr val="0C1C42"/>
                          </a:solidFill>
                        </a:rPr>
                        <a:t>472</a:t>
                      </a:r>
                      <a:endParaRPr lang="en-US" dirty="0">
                        <a:solidFill>
                          <a:srgbClr val="0C1C4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C1C42"/>
                          </a:solidFill>
                        </a:rPr>
                        <a:t>51</a:t>
                      </a:r>
                      <a:endParaRPr lang="en-US" dirty="0">
                        <a:solidFill>
                          <a:srgbClr val="0C1C4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7" name="Title 2"/>
          <p:cNvSpPr txBox="1">
            <a:spLocks/>
          </p:cNvSpPr>
          <p:nvPr/>
        </p:nvSpPr>
        <p:spPr>
          <a:xfrm>
            <a:off x="176518" y="6152166"/>
            <a:ext cx="6248188" cy="6002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en-US" sz="1200" dirty="0" smtClean="0">
                <a:solidFill>
                  <a:srgbClr val="000000"/>
                </a:solidFill>
              </a:rPr>
              <a:t>**</a:t>
            </a:r>
            <a:r>
              <a:rPr lang="en-US" sz="1200" dirty="0">
                <a:solidFill>
                  <a:srgbClr val="000000"/>
                </a:solidFill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</a:rPr>
              <a:t>analis</a:t>
            </a:r>
            <a:r>
              <a:rPr lang="en-US" sz="1200" dirty="0" smtClean="0">
                <a:solidFill>
                  <a:srgbClr val="000000"/>
                </a:solidFill>
              </a:rPr>
              <a:t>, </a:t>
            </a:r>
            <a:r>
              <a:rPr lang="en-US" sz="1200" dirty="0" err="1" smtClean="0">
                <a:solidFill>
                  <a:srgbClr val="000000"/>
                </a:solidFill>
              </a:rPr>
              <a:t>konselor</a:t>
            </a:r>
            <a:r>
              <a:rPr lang="en-US" sz="1200" dirty="0" smtClean="0">
                <a:solidFill>
                  <a:srgbClr val="000000"/>
                </a:solidFill>
              </a:rPr>
              <a:t>, </a:t>
            </a:r>
            <a:r>
              <a:rPr lang="en-US" sz="1200" dirty="0" err="1" smtClean="0">
                <a:solidFill>
                  <a:srgbClr val="000000"/>
                </a:solidFill>
              </a:rPr>
              <a:t>administrasi</a:t>
            </a:r>
            <a:r>
              <a:rPr lang="en-US" sz="1200" dirty="0" smtClean="0">
                <a:solidFill>
                  <a:srgbClr val="000000"/>
                </a:solidFill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</a:rPr>
              <a:t>dan</a:t>
            </a:r>
            <a:r>
              <a:rPr lang="en-US" sz="1200" dirty="0" smtClean="0">
                <a:solidFill>
                  <a:srgbClr val="000000"/>
                </a:solidFill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</a:rPr>
              <a:t>direktur</a:t>
            </a:r>
            <a:r>
              <a:rPr lang="en-US" sz="1200" dirty="0">
                <a:solidFill>
                  <a:srgbClr val="000000"/>
                </a:solidFill>
              </a:rPr>
              <a:t> </a:t>
            </a:r>
            <a:r>
              <a:rPr lang="en-US" sz="1200" dirty="0" smtClean="0">
                <a:solidFill>
                  <a:srgbClr val="000000"/>
                </a:solidFill>
              </a:rPr>
              <a:t>(</a:t>
            </a:r>
            <a:r>
              <a:rPr lang="en-US" sz="1200" dirty="0" err="1" smtClean="0">
                <a:solidFill>
                  <a:srgbClr val="000000"/>
                </a:solidFill>
              </a:rPr>
              <a:t>tidak</a:t>
            </a:r>
            <a:r>
              <a:rPr lang="en-US" sz="1200" dirty="0" smtClean="0">
                <a:solidFill>
                  <a:srgbClr val="000000"/>
                </a:solidFill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</a:rPr>
              <a:t>termasuk</a:t>
            </a:r>
            <a:r>
              <a:rPr lang="en-US" sz="1200" dirty="0" smtClean="0">
                <a:solidFill>
                  <a:srgbClr val="000000"/>
                </a:solidFill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</a:rPr>
              <a:t>ke</a:t>
            </a:r>
            <a:r>
              <a:rPr lang="en-US" sz="1200" dirty="0" smtClean="0">
                <a:solidFill>
                  <a:srgbClr val="000000"/>
                </a:solidFill>
              </a:rPr>
              <a:t> </a:t>
            </a:r>
            <a:r>
              <a:rPr lang="en-US" sz="1200" dirty="0" err="1" smtClean="0">
                <a:solidFill>
                  <a:srgbClr val="000000"/>
                </a:solidFill>
              </a:rPr>
              <a:t>dalam</a:t>
            </a:r>
            <a:r>
              <a:rPr lang="en-US" sz="1200" dirty="0" smtClean="0">
                <a:solidFill>
                  <a:srgbClr val="000000"/>
                </a:solidFill>
              </a:rPr>
              <a:t> 5 </a:t>
            </a:r>
            <a:r>
              <a:rPr lang="en-US" sz="1200" dirty="0" err="1" smtClean="0">
                <a:solidFill>
                  <a:srgbClr val="000000"/>
                </a:solidFill>
              </a:rPr>
              <a:t>kategori</a:t>
            </a:r>
            <a:r>
              <a:rPr lang="en-US" sz="1200" dirty="0" smtClean="0">
                <a:solidFill>
                  <a:srgbClr val="000000"/>
                </a:solidFill>
              </a:rPr>
              <a:t> di </a:t>
            </a:r>
            <a:r>
              <a:rPr lang="en-US" sz="1200" dirty="0" err="1" smtClean="0">
                <a:solidFill>
                  <a:srgbClr val="000000"/>
                </a:solidFill>
              </a:rPr>
              <a:t>atas</a:t>
            </a:r>
            <a:r>
              <a:rPr lang="en-US" sz="1200" dirty="0" smtClean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457200" y="54446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smtClean="0">
                <a:solidFill>
                  <a:srgbClr val="000000"/>
                </a:solidFill>
              </a:rPr>
              <a:t>KEANGGOTAAN &amp; REGISTRASI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98049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376331"/>
            <a:ext cx="7315200" cy="581025"/>
          </a:xfrm>
        </p:spPr>
        <p:txBody>
          <a:bodyPr/>
          <a:lstStyle/>
          <a:p>
            <a:r>
              <a:rPr lang="en-US" dirty="0" err="1" smtClean="0"/>
              <a:t>Anggota</a:t>
            </a:r>
            <a:r>
              <a:rPr lang="en-US" dirty="0" smtClean="0"/>
              <a:t> Unit TRB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299883"/>
            <a:ext cx="7315200" cy="4424082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Updated </a:t>
            </a:r>
            <a:r>
              <a:rPr lang="en-US" sz="2000" dirty="0"/>
              <a:t>Okt’18 – Feb’</a:t>
            </a:r>
            <a:r>
              <a:rPr lang="en-US" sz="2000" dirty="0" smtClean="0"/>
              <a:t>19</a:t>
            </a:r>
          </a:p>
          <a:p>
            <a:pPr marL="0" indent="0">
              <a:buNone/>
            </a:pPr>
            <a:r>
              <a:rPr lang="en-US" sz="2000" dirty="0" smtClean="0"/>
              <a:t>	+ 4 </a:t>
            </a:r>
            <a:r>
              <a:rPr lang="en-US" sz="2000" dirty="0" err="1" smtClean="0"/>
              <a:t>anggota</a:t>
            </a:r>
            <a:r>
              <a:rPr lang="en-US" sz="2000" dirty="0" smtClean="0"/>
              <a:t> unit = 36 </a:t>
            </a:r>
            <a:r>
              <a:rPr lang="en-US" sz="2000" dirty="0" err="1" smtClean="0"/>
              <a:t>anggota</a:t>
            </a:r>
            <a:r>
              <a:rPr lang="en-US" sz="2000" dirty="0" smtClean="0"/>
              <a:t> unit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1. RS Omni </a:t>
            </a:r>
            <a:r>
              <a:rPr lang="en-US" sz="2000" dirty="0" err="1" smtClean="0"/>
              <a:t>Alam</a:t>
            </a:r>
            <a:r>
              <a:rPr lang="en-US" sz="2000" dirty="0" smtClean="0"/>
              <a:t> </a:t>
            </a:r>
            <a:r>
              <a:rPr lang="en-US" sz="2000" dirty="0" err="1" smtClean="0"/>
              <a:t>Sutera</a:t>
            </a:r>
            <a:r>
              <a:rPr lang="en-US" sz="2000" dirty="0" smtClean="0"/>
              <a:t>, </a:t>
            </a:r>
            <a:r>
              <a:rPr lang="en-US" sz="2000" dirty="0" err="1" smtClean="0"/>
              <a:t>Tangerang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Dr. dr. </a:t>
            </a:r>
            <a:r>
              <a:rPr lang="en-US" sz="2000" dirty="0" err="1" smtClean="0"/>
              <a:t>Sudirmanto</a:t>
            </a:r>
            <a:r>
              <a:rPr lang="en-US" sz="2000" dirty="0" smtClean="0"/>
              <a:t>, </a:t>
            </a:r>
            <a:r>
              <a:rPr lang="en-US" sz="2000" dirty="0" err="1" smtClean="0"/>
              <a:t>SpOG</a:t>
            </a:r>
            <a:r>
              <a:rPr lang="en-US" sz="2000" dirty="0" smtClean="0"/>
              <a:t>(K)</a:t>
            </a:r>
          </a:p>
          <a:p>
            <a:pPr marL="0" indent="0">
              <a:buNone/>
            </a:pPr>
            <a:r>
              <a:rPr lang="en-US" sz="2000" dirty="0" smtClean="0"/>
              <a:t>2. RSU Bethsaida, </a:t>
            </a:r>
            <a:r>
              <a:rPr lang="en-US" sz="2000" dirty="0" err="1" smtClean="0"/>
              <a:t>Tangerang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dr. </a:t>
            </a:r>
            <a:r>
              <a:rPr lang="en-US" sz="2000" dirty="0" err="1" smtClean="0"/>
              <a:t>Wisnu</a:t>
            </a:r>
            <a:r>
              <a:rPr lang="en-US" sz="2000" dirty="0" smtClean="0"/>
              <a:t> </a:t>
            </a:r>
            <a:r>
              <a:rPr lang="en-US" sz="2000" dirty="0" err="1" smtClean="0"/>
              <a:t>Setyawan</a:t>
            </a:r>
            <a:r>
              <a:rPr lang="en-US" sz="2000" dirty="0" smtClean="0"/>
              <a:t>, </a:t>
            </a:r>
            <a:r>
              <a:rPr lang="en-US" sz="2000" dirty="0" err="1" smtClean="0"/>
              <a:t>SpOG</a:t>
            </a:r>
            <a:r>
              <a:rPr lang="en-US" sz="2000" dirty="0" smtClean="0"/>
              <a:t>(K)</a:t>
            </a:r>
            <a:endParaRPr lang="en-US" dirty="0" smtClean="0"/>
          </a:p>
          <a:p>
            <a:pPr marL="0" indent="0">
              <a:buNone/>
            </a:pPr>
            <a:r>
              <a:rPr lang="en-US" sz="2000" dirty="0" smtClean="0"/>
              <a:t>3. </a:t>
            </a:r>
            <a:r>
              <a:rPr lang="en-US" sz="2000" dirty="0" err="1" smtClean="0"/>
              <a:t>Murni</a:t>
            </a:r>
            <a:r>
              <a:rPr lang="en-US" sz="2000" dirty="0" smtClean="0"/>
              <a:t> </a:t>
            </a:r>
            <a:r>
              <a:rPr lang="en-US" sz="2000" dirty="0" err="1" smtClean="0"/>
              <a:t>Teguh</a:t>
            </a:r>
            <a:r>
              <a:rPr lang="en-US" sz="2000" dirty="0" smtClean="0"/>
              <a:t> Memorial Hospital, Medan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Prof. dr. </a:t>
            </a:r>
            <a:r>
              <a:rPr lang="en-US" sz="2000" dirty="0" err="1" smtClean="0"/>
              <a:t>Delfi</a:t>
            </a:r>
            <a:r>
              <a:rPr lang="en-US" sz="2000" dirty="0" smtClean="0"/>
              <a:t> </a:t>
            </a:r>
            <a:r>
              <a:rPr lang="en-US" sz="2000" dirty="0" err="1" smtClean="0"/>
              <a:t>Lutan</a:t>
            </a:r>
            <a:r>
              <a:rPr lang="en-US" sz="2000" dirty="0" smtClean="0"/>
              <a:t>, </a:t>
            </a:r>
            <a:r>
              <a:rPr lang="en-US" sz="2000" dirty="0" err="1" smtClean="0"/>
              <a:t>M.Sc</a:t>
            </a:r>
            <a:r>
              <a:rPr lang="en-US" sz="2000" dirty="0" smtClean="0"/>
              <a:t> </a:t>
            </a:r>
            <a:r>
              <a:rPr lang="en-US" sz="2000" dirty="0" err="1" smtClean="0"/>
              <a:t>SpOG</a:t>
            </a:r>
            <a:r>
              <a:rPr lang="en-US" sz="2000" dirty="0" smtClean="0"/>
              <a:t>(K)</a:t>
            </a:r>
          </a:p>
          <a:p>
            <a:pPr marL="0" indent="0">
              <a:buNone/>
            </a:pPr>
            <a:r>
              <a:rPr lang="en-US" sz="2000" dirty="0" smtClean="0"/>
              <a:t>4. RSKIA </a:t>
            </a:r>
            <a:r>
              <a:rPr lang="en-US" sz="2000" dirty="0" err="1" smtClean="0"/>
              <a:t>Sadewa</a:t>
            </a:r>
            <a:r>
              <a:rPr lang="en-US" sz="2000" dirty="0" smtClean="0"/>
              <a:t>, </a:t>
            </a:r>
            <a:r>
              <a:rPr lang="en-US" sz="2000" dirty="0" err="1" smtClean="0"/>
              <a:t>Sleman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	Dr. dr. M. A. </a:t>
            </a:r>
            <a:r>
              <a:rPr lang="en-US" sz="2000" dirty="0" err="1" smtClean="0"/>
              <a:t>Ashari</a:t>
            </a:r>
            <a:r>
              <a:rPr lang="en-US" sz="2000" dirty="0" smtClean="0"/>
              <a:t>, </a:t>
            </a:r>
            <a:r>
              <a:rPr lang="en-US" sz="2000" dirty="0" err="1" smtClean="0"/>
              <a:t>SpOG</a:t>
            </a:r>
            <a:r>
              <a:rPr lang="en-US" sz="2000" dirty="0" smtClean="0"/>
              <a:t>(K)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368605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>
            <a:spLocks noGrp="1"/>
          </p:cNvSpPr>
          <p:nvPr>
            <p:ph type="title"/>
          </p:nvPr>
        </p:nvSpPr>
        <p:spPr>
          <a:xfrm>
            <a:off x="1828800" y="623234"/>
            <a:ext cx="7315200" cy="581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PENDIDIKAN &amp; PELATIHAN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002118"/>
            <a:ext cx="7408333" cy="40789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>
                <a:solidFill>
                  <a:srgbClr val="052E65"/>
                </a:solidFill>
              </a:rPr>
              <a:t>Ujian</a:t>
            </a:r>
            <a:r>
              <a:rPr lang="en-US" dirty="0" smtClean="0">
                <a:solidFill>
                  <a:srgbClr val="052E65"/>
                </a:solidFill>
              </a:rPr>
              <a:t> </a:t>
            </a:r>
            <a:r>
              <a:rPr lang="en-US" dirty="0" err="1" smtClean="0">
                <a:solidFill>
                  <a:srgbClr val="052E65"/>
                </a:solidFill>
              </a:rPr>
              <a:t>Sertifikasi</a:t>
            </a:r>
            <a:r>
              <a:rPr lang="en-US" dirty="0" smtClean="0">
                <a:solidFill>
                  <a:srgbClr val="052E65"/>
                </a:solidFill>
              </a:rPr>
              <a:t> </a:t>
            </a:r>
            <a:r>
              <a:rPr lang="en-US" dirty="0" err="1" smtClean="0">
                <a:solidFill>
                  <a:srgbClr val="052E65"/>
                </a:solidFill>
              </a:rPr>
              <a:t>Kompetensi</a:t>
            </a:r>
            <a:r>
              <a:rPr lang="en-US" dirty="0" smtClean="0">
                <a:solidFill>
                  <a:srgbClr val="052E65"/>
                </a:solidFill>
              </a:rPr>
              <a:t> = 15 </a:t>
            </a:r>
            <a:r>
              <a:rPr lang="en-US" dirty="0" err="1" smtClean="0">
                <a:solidFill>
                  <a:srgbClr val="052E65"/>
                </a:solidFill>
              </a:rPr>
              <a:t>Okt</a:t>
            </a:r>
            <a:r>
              <a:rPr lang="en-US" dirty="0" smtClean="0">
                <a:solidFill>
                  <a:srgbClr val="052E65"/>
                </a:solidFill>
              </a:rPr>
              <a:t> 2018</a:t>
            </a:r>
          </a:p>
          <a:p>
            <a:pPr marL="0" indent="0">
              <a:buNone/>
            </a:pPr>
            <a:endParaRPr lang="en-US" dirty="0" smtClean="0">
              <a:solidFill>
                <a:srgbClr val="052E65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rgbClr val="052E65"/>
                </a:solidFill>
              </a:rPr>
              <a:t>Jumlah</a:t>
            </a:r>
            <a:r>
              <a:rPr lang="en-US" dirty="0" smtClean="0">
                <a:solidFill>
                  <a:srgbClr val="052E65"/>
                </a:solidFill>
              </a:rPr>
              <a:t> </a:t>
            </a:r>
            <a:r>
              <a:rPr lang="en-US" dirty="0" err="1" smtClean="0">
                <a:solidFill>
                  <a:srgbClr val="052E65"/>
                </a:solidFill>
              </a:rPr>
              <a:t>peserta</a:t>
            </a:r>
            <a:r>
              <a:rPr lang="en-US" dirty="0" smtClean="0">
                <a:solidFill>
                  <a:srgbClr val="052E65"/>
                </a:solidFill>
              </a:rPr>
              <a:t> yang </a:t>
            </a:r>
            <a:r>
              <a:rPr lang="en-US" dirty="0" err="1" smtClean="0">
                <a:solidFill>
                  <a:srgbClr val="052E65"/>
                </a:solidFill>
              </a:rPr>
              <a:t>memperoleh</a:t>
            </a:r>
            <a:r>
              <a:rPr lang="en-US" dirty="0" smtClean="0">
                <a:solidFill>
                  <a:srgbClr val="052E65"/>
                </a:solidFill>
              </a:rPr>
              <a:t> </a:t>
            </a:r>
            <a:r>
              <a:rPr lang="en-US" dirty="0" err="1" smtClean="0">
                <a:solidFill>
                  <a:srgbClr val="052E65"/>
                </a:solidFill>
              </a:rPr>
              <a:t>sertifikasi</a:t>
            </a:r>
            <a:r>
              <a:rPr lang="en-US" dirty="0" smtClean="0">
                <a:solidFill>
                  <a:srgbClr val="052E65"/>
                </a:solidFill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52E65"/>
                </a:solidFill>
              </a:rPr>
              <a:t>= 12 </a:t>
            </a:r>
            <a:r>
              <a:rPr lang="en-US" dirty="0" err="1" smtClean="0">
                <a:solidFill>
                  <a:srgbClr val="052E65"/>
                </a:solidFill>
              </a:rPr>
              <a:t>klinisi</a:t>
            </a:r>
            <a:r>
              <a:rPr lang="en-US" dirty="0" smtClean="0">
                <a:solidFill>
                  <a:srgbClr val="052E65"/>
                </a:solidFill>
              </a:rPr>
              <a:t> </a:t>
            </a:r>
          </a:p>
          <a:p>
            <a:pPr marL="0" indent="0">
              <a:buNone/>
            </a:pPr>
            <a:endParaRPr lang="en-US" dirty="0" smtClean="0">
              <a:solidFill>
                <a:srgbClr val="052E65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52E65"/>
                </a:solidFill>
              </a:rPr>
              <a:t>	Tingkat basic 	 = 7 </a:t>
            </a:r>
            <a:r>
              <a:rPr lang="en-US" dirty="0" err="1" smtClean="0">
                <a:solidFill>
                  <a:srgbClr val="052E65"/>
                </a:solidFill>
              </a:rPr>
              <a:t>klinisi</a:t>
            </a:r>
            <a:endParaRPr lang="en-US" dirty="0" smtClean="0">
              <a:solidFill>
                <a:srgbClr val="052E65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52E65"/>
                </a:solidFill>
              </a:rPr>
              <a:t>		  intermediate = 3 </a:t>
            </a:r>
            <a:r>
              <a:rPr lang="en-US" dirty="0" err="1" smtClean="0">
                <a:solidFill>
                  <a:srgbClr val="052E65"/>
                </a:solidFill>
              </a:rPr>
              <a:t>klinisi</a:t>
            </a:r>
            <a:endParaRPr lang="en-US" dirty="0" smtClean="0">
              <a:solidFill>
                <a:srgbClr val="052E65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52E65"/>
                </a:solidFill>
              </a:rPr>
              <a:t>		  expert	 = 2 </a:t>
            </a:r>
            <a:r>
              <a:rPr lang="en-US" dirty="0" err="1" smtClean="0">
                <a:solidFill>
                  <a:srgbClr val="052E65"/>
                </a:solidFill>
              </a:rPr>
              <a:t>klinisi</a:t>
            </a:r>
            <a:endParaRPr lang="en-US" dirty="0" smtClean="0">
              <a:solidFill>
                <a:srgbClr val="052E65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52E6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98338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53116"/>
            <a:ext cx="7315200" cy="581025"/>
          </a:xfrm>
        </p:spPr>
        <p:txBody>
          <a:bodyPr/>
          <a:lstStyle/>
          <a:p>
            <a:r>
              <a:rPr lang="en-US" dirty="0" smtClean="0"/>
              <a:t>KEUANGAN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733176"/>
            <a:ext cx="7162800" cy="443902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BALANCED 	update Feb 2019 </a:t>
            </a:r>
          </a:p>
          <a:p>
            <a:pPr marL="0" indent="0" algn="ctr">
              <a:buNone/>
            </a:pPr>
            <a:r>
              <a:rPr lang="en-US" dirty="0" smtClean="0"/>
              <a:t>Rp1,084,282,754,-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Income &amp; Outcome Okt’18 – Feb’19</a:t>
            </a:r>
          </a:p>
          <a:p>
            <a:pPr marL="0" indent="0">
              <a:buNone/>
            </a:pP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4231987"/>
              </p:ext>
            </p:extLst>
          </p:nvPr>
        </p:nvGraphicFramePr>
        <p:xfrm>
          <a:off x="1828800" y="3727823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183883"/>
                          </a:solidFill>
                        </a:rPr>
                        <a:t>Income</a:t>
                      </a:r>
                      <a:endParaRPr lang="en-US" dirty="0">
                        <a:solidFill>
                          <a:srgbClr val="183883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183883"/>
                          </a:solidFill>
                        </a:rPr>
                        <a:t>Outcome</a:t>
                      </a:r>
                      <a:endParaRPr lang="en-US" dirty="0">
                        <a:solidFill>
                          <a:srgbClr val="183883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183883"/>
                          </a:solidFill>
                        </a:rPr>
                        <a:t>Iuran</a:t>
                      </a:r>
                      <a:r>
                        <a:rPr lang="en-US" dirty="0" smtClean="0">
                          <a:solidFill>
                            <a:srgbClr val="183883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183883"/>
                          </a:solidFill>
                        </a:rPr>
                        <a:t>klinik</a:t>
                      </a:r>
                      <a:endParaRPr lang="en-US" dirty="0">
                        <a:solidFill>
                          <a:srgbClr val="183883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183883"/>
                          </a:solidFill>
                        </a:rPr>
                        <a:t>Administrasi</a:t>
                      </a:r>
                      <a:endParaRPr lang="en-US" dirty="0">
                        <a:solidFill>
                          <a:srgbClr val="183883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183883"/>
                          </a:solidFill>
                        </a:rPr>
                        <a:t>Sertifikasi</a:t>
                      </a:r>
                      <a:r>
                        <a:rPr lang="en-US" dirty="0" smtClean="0">
                          <a:solidFill>
                            <a:srgbClr val="183883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183883"/>
                          </a:solidFill>
                        </a:rPr>
                        <a:t>kompetensi</a:t>
                      </a:r>
                      <a:endParaRPr lang="en-US" dirty="0">
                        <a:solidFill>
                          <a:srgbClr val="183883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183883"/>
                          </a:solidFill>
                        </a:rPr>
                        <a:t>Media social &amp; website</a:t>
                      </a:r>
                      <a:endParaRPr lang="en-US" dirty="0">
                        <a:solidFill>
                          <a:srgbClr val="183883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183883"/>
                          </a:solidFill>
                        </a:rPr>
                        <a:t>Rekomendasi</a:t>
                      </a:r>
                      <a:r>
                        <a:rPr lang="en-US" dirty="0" smtClean="0">
                          <a:solidFill>
                            <a:srgbClr val="183883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183883"/>
                          </a:solidFill>
                        </a:rPr>
                        <a:t>klinik</a:t>
                      </a:r>
                      <a:endParaRPr lang="en-US" dirty="0">
                        <a:solidFill>
                          <a:srgbClr val="183883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183883"/>
                          </a:solidFill>
                        </a:rPr>
                        <a:t>Rapat</a:t>
                      </a:r>
                      <a:endParaRPr lang="en-US" dirty="0">
                        <a:solidFill>
                          <a:srgbClr val="183883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183883"/>
                          </a:solidFill>
                        </a:rPr>
                        <a:t>Sponsorship</a:t>
                      </a:r>
                      <a:endParaRPr lang="en-US" dirty="0">
                        <a:solidFill>
                          <a:srgbClr val="183883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183883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0237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4400" y="1435037"/>
            <a:ext cx="8229600" cy="1252728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FFFF"/>
                </a:solidFill>
              </a:rPr>
              <a:t>TERIMA KASIH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02819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00078">
  <a:themeElements>
    <a:clrScheme name="">
      <a:dk1>
        <a:srgbClr val="183883"/>
      </a:dk1>
      <a:lt1>
        <a:srgbClr val="FFFFFF"/>
      </a:lt1>
      <a:dk2>
        <a:srgbClr val="183883"/>
      </a:dk2>
      <a:lt2>
        <a:srgbClr val="808080"/>
      </a:lt2>
      <a:accent1>
        <a:srgbClr val="D4E3F7"/>
      </a:accent1>
      <a:accent2>
        <a:srgbClr val="0067AF"/>
      </a:accent2>
      <a:accent3>
        <a:srgbClr val="FFFFFF"/>
      </a:accent3>
      <a:accent4>
        <a:srgbClr val="132E6F"/>
      </a:accent4>
      <a:accent5>
        <a:srgbClr val="E6EFFA"/>
      </a:accent5>
      <a:accent6>
        <a:srgbClr val="005D9E"/>
      </a:accent6>
      <a:hlink>
        <a:srgbClr val="365B91"/>
      </a:hlink>
      <a:folHlink>
        <a:srgbClr val="0099AF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000" b="1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2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000" b="1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183883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132E6F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183883"/>
        </a:dk1>
        <a:lt1>
          <a:srgbClr val="FFFFFF"/>
        </a:lt1>
        <a:dk2>
          <a:srgbClr val="000000"/>
        </a:dk2>
        <a:lt2>
          <a:srgbClr val="808080"/>
        </a:lt2>
        <a:accent1>
          <a:srgbClr val="D4E3F7"/>
        </a:accent1>
        <a:accent2>
          <a:srgbClr val="333399"/>
        </a:accent2>
        <a:accent3>
          <a:srgbClr val="FFFFFF"/>
        </a:accent3>
        <a:accent4>
          <a:srgbClr val="132E6F"/>
        </a:accent4>
        <a:accent5>
          <a:srgbClr val="E6EFFA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183883"/>
        </a:dk1>
        <a:lt1>
          <a:srgbClr val="FFFFFF"/>
        </a:lt1>
        <a:dk2>
          <a:srgbClr val="183883"/>
        </a:dk2>
        <a:lt2>
          <a:srgbClr val="808080"/>
        </a:lt2>
        <a:accent1>
          <a:srgbClr val="D4E3F7"/>
        </a:accent1>
        <a:accent2>
          <a:srgbClr val="333399"/>
        </a:accent2>
        <a:accent3>
          <a:srgbClr val="FFFFFF"/>
        </a:accent3>
        <a:accent4>
          <a:srgbClr val="132E6F"/>
        </a:accent4>
        <a:accent5>
          <a:srgbClr val="E6EFFA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183883"/>
        </a:dk1>
        <a:lt1>
          <a:srgbClr val="FFFFFF"/>
        </a:lt1>
        <a:dk2>
          <a:srgbClr val="183883"/>
        </a:dk2>
        <a:lt2>
          <a:srgbClr val="808080"/>
        </a:lt2>
        <a:accent1>
          <a:srgbClr val="D4E3F7"/>
        </a:accent1>
        <a:accent2>
          <a:srgbClr val="0067AF"/>
        </a:accent2>
        <a:accent3>
          <a:srgbClr val="FFFFFF"/>
        </a:accent3>
        <a:accent4>
          <a:srgbClr val="132E6F"/>
        </a:accent4>
        <a:accent5>
          <a:srgbClr val="E6EFFA"/>
        </a:accent5>
        <a:accent6>
          <a:srgbClr val="005D9E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00078.thmx</Template>
  <TotalTime>11409</TotalTime>
  <Words>204</Words>
  <Application>Microsoft Macintosh PowerPoint</Application>
  <PresentationFormat>On-screen Show (4:3)</PresentationFormat>
  <Paragraphs>92</Paragraphs>
  <Slides>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00078</vt:lpstr>
      <vt:lpstr>AGENDA PERFITRI</vt:lpstr>
      <vt:lpstr>LAPORAN  KERJA PERFITRI  Okt 2018 – Feb 2019</vt:lpstr>
      <vt:lpstr>Anggota Perorangan = 523</vt:lpstr>
      <vt:lpstr>Anggota Unit TRB</vt:lpstr>
      <vt:lpstr>PENDIDIKAN &amp; PELATIHAN </vt:lpstr>
      <vt:lpstr>KEUANGAN</vt:lpstr>
      <vt:lpstr>TERIMA KASIH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LAPORAN TAHUNAN KEGIATAN PERFITRI 2014</dc:title>
  <dc:creator>PERFITRI - IAIVF</dc:creator>
  <cp:lastModifiedBy>PERFITRI - IAIVF</cp:lastModifiedBy>
  <cp:revision>143</cp:revision>
  <dcterms:created xsi:type="dcterms:W3CDTF">2014-12-24T04:14:53Z</dcterms:created>
  <dcterms:modified xsi:type="dcterms:W3CDTF">2019-02-10T13:19:28Z</dcterms:modified>
</cp:coreProperties>
</file>